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6" r:id="rId4"/>
    <p:sldId id="260" r:id="rId5"/>
    <p:sldId id="265" r:id="rId6"/>
    <p:sldId id="261" r:id="rId7"/>
    <p:sldId id="258" r:id="rId8"/>
    <p:sldId id="270" r:id="rId9"/>
    <p:sldId id="268" r:id="rId10"/>
    <p:sldId id="262" r:id="rId11"/>
    <p:sldId id="263" r:id="rId12"/>
    <p:sldId id="264" r:id="rId13"/>
    <p:sldId id="272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gif"/><Relationship Id="rId7" Type="http://schemas.openxmlformats.org/officeDocument/2006/relationships/image" Target="../media/image2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gif"/><Relationship Id="rId4" Type="http://schemas.openxmlformats.org/officeDocument/2006/relationships/image" Target="../media/image29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image" Target="../media/image34.jpeg"/><Relationship Id="rId7" Type="http://schemas.openxmlformats.org/officeDocument/2006/relationships/image" Target="../media/image3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5" Type="http://schemas.openxmlformats.org/officeDocument/2006/relationships/image" Target="../media/image36.png"/><Relationship Id="rId4" Type="http://schemas.openxmlformats.org/officeDocument/2006/relationships/image" Target="../media/image35.jpeg"/><Relationship Id="rId9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s://uk.wikipedia.org/wiki/%D0%9A%D1%80%D1%83%D1%82%D0%BD%D0%B8%D0%B9_%D0%BC%D0%BE%D0%BC%D0%B5%D0%BD%D1%82" TargetMode="External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k.wikipedia.org/wiki/%D0%A8%D0%B0%D0%B9%D0%B1%D0%B0_(%D0%B4%D0%B5%D1%82%D0%B0%D0%BB%D1%8C)" TargetMode="External"/><Relationship Id="rId11" Type="http://schemas.openxmlformats.org/officeDocument/2006/relationships/image" Target="../media/image13.jpeg"/><Relationship Id="rId5" Type="http://schemas.openxmlformats.org/officeDocument/2006/relationships/hyperlink" Target="https://uk.wikipedia.org/wiki/%D0%A8%D0%BF%D0%B8%D0%BB%D1%8C%D0%BA%D0%B0_(%D0%B4%D0%B5%D1%82%D0%B0%D0%BB%D1%8C)" TargetMode="External"/><Relationship Id="rId10" Type="http://schemas.openxmlformats.org/officeDocument/2006/relationships/image" Target="../media/image12.jpeg"/><Relationship Id="rId4" Type="http://schemas.openxmlformats.org/officeDocument/2006/relationships/hyperlink" Target="https://uk.wikipedia.org/wiki/%D0%91%D0%BE%D0%BB%D1%82" TargetMode="External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gif"/><Relationship Id="rId5" Type="http://schemas.openxmlformats.org/officeDocument/2006/relationships/image" Target="../media/image20.gif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6632"/>
            <a:ext cx="4138412" cy="253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15616" y="2708920"/>
            <a:ext cx="6552728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1  Точити </a:t>
            </a:r>
            <a:r>
              <a:rPr lang="uk-UA" dirty="0"/>
              <a:t>циліндр до діаметра </a:t>
            </a:r>
            <a:r>
              <a:rPr lang="uk-UA" dirty="0" smtClean="0"/>
              <a:t>8 </a:t>
            </a:r>
            <a:r>
              <a:rPr lang="uk-UA" dirty="0"/>
              <a:t>на довжину </a:t>
            </a:r>
            <a:r>
              <a:rPr lang="uk-UA" dirty="0" smtClean="0"/>
              <a:t>3</a:t>
            </a:r>
            <a:endParaRPr lang="uk-UA" dirty="0"/>
          </a:p>
          <a:p>
            <a:r>
              <a:rPr lang="uk-UA" dirty="0" smtClean="0"/>
              <a:t>2  Нарізати різьбу М10 на </a:t>
            </a:r>
            <a:r>
              <a:rPr lang="uk-UA" dirty="0"/>
              <a:t>довжину 40</a:t>
            </a:r>
          </a:p>
          <a:p>
            <a:r>
              <a:rPr lang="uk-UA" dirty="0" smtClean="0"/>
              <a:t>3  Точити </a:t>
            </a:r>
            <a:r>
              <a:rPr lang="uk-UA" dirty="0"/>
              <a:t>фаску 1,5*45 на </a:t>
            </a:r>
            <a:r>
              <a:rPr lang="uk-UA" dirty="0" smtClean="0"/>
              <a:t>шестиграннику</a:t>
            </a:r>
            <a:endParaRPr lang="uk-UA" dirty="0"/>
          </a:p>
          <a:p>
            <a:r>
              <a:rPr lang="uk-UA" dirty="0" smtClean="0"/>
              <a:t>4  Підрізати торець витримуючи довжину деталі</a:t>
            </a:r>
          </a:p>
          <a:p>
            <a:r>
              <a:rPr lang="uk-UA" dirty="0" smtClean="0"/>
              <a:t>5  Відрізати деталь</a:t>
            </a:r>
            <a:endParaRPr lang="uk-UA" dirty="0"/>
          </a:p>
          <a:p>
            <a:r>
              <a:rPr lang="uk-UA" dirty="0" smtClean="0"/>
              <a:t>6  Точити циліндр до діаметра 10 на довжину 40</a:t>
            </a:r>
          </a:p>
          <a:p>
            <a:r>
              <a:rPr lang="uk-UA" dirty="0" smtClean="0"/>
              <a:t>7  Точити фаску </a:t>
            </a:r>
            <a:r>
              <a:rPr lang="uk-UA" dirty="0"/>
              <a:t>1,5*45 на </a:t>
            </a:r>
            <a:r>
              <a:rPr lang="uk-UA" dirty="0" smtClean="0"/>
              <a:t>діаметрі 9,9 </a:t>
            </a:r>
            <a:endParaRPr lang="uk-UA" dirty="0"/>
          </a:p>
          <a:p>
            <a:r>
              <a:rPr lang="uk-UA" dirty="0" smtClean="0"/>
              <a:t>8  Установити і закріпити заготовку в трикулачковий </a:t>
            </a:r>
          </a:p>
          <a:p>
            <a:r>
              <a:rPr lang="uk-UA" dirty="0" smtClean="0"/>
              <a:t>самоцентрувальний </a:t>
            </a:r>
            <a:r>
              <a:rPr lang="uk-UA" dirty="0" smtClean="0"/>
              <a:t>патрон. </a:t>
            </a:r>
            <a:r>
              <a:rPr lang="uk-UA" dirty="0" smtClean="0"/>
              <a:t>Підрізати торець</a:t>
            </a:r>
          </a:p>
          <a:p>
            <a:pPr marL="342900" indent="-342900">
              <a:buAutoNum type="arabicPlain" startAt="9"/>
            </a:pPr>
            <a:r>
              <a:rPr lang="uk-UA" dirty="0" smtClean="0"/>
              <a:t>Точити </a:t>
            </a:r>
            <a:r>
              <a:rPr lang="uk-UA" dirty="0"/>
              <a:t>циліндр </a:t>
            </a:r>
            <a:r>
              <a:rPr lang="uk-UA" dirty="0" smtClean="0"/>
              <a:t>під різьбу до </a:t>
            </a:r>
            <a:r>
              <a:rPr lang="uk-UA" dirty="0"/>
              <a:t>діаметра </a:t>
            </a:r>
            <a:r>
              <a:rPr lang="uk-UA" dirty="0" smtClean="0"/>
              <a:t>9,9</a:t>
            </a:r>
            <a:r>
              <a:rPr lang="uk-UA" dirty="0"/>
              <a:t>(визначається за довідником) </a:t>
            </a:r>
            <a:r>
              <a:rPr lang="uk-UA" dirty="0" smtClean="0"/>
              <a:t> </a:t>
            </a:r>
            <a:r>
              <a:rPr lang="uk-UA" dirty="0"/>
              <a:t>на довжину </a:t>
            </a:r>
            <a:r>
              <a:rPr lang="uk-UA" dirty="0" smtClean="0"/>
              <a:t>40</a:t>
            </a:r>
            <a:endParaRPr lang="en-US" dirty="0" smtClean="0"/>
          </a:p>
          <a:p>
            <a:pPr marL="342900" indent="-342900">
              <a:buAutoNum type="arabicPlain" startAt="9"/>
            </a:pPr>
            <a:r>
              <a:rPr lang="uk-UA" dirty="0" smtClean="0"/>
              <a:t>Зацентрувати торець</a:t>
            </a:r>
            <a:endParaRPr lang="en-US" dirty="0" smtClean="0"/>
          </a:p>
          <a:p>
            <a:r>
              <a:rPr lang="uk-UA" dirty="0" smtClean="0"/>
              <a:t>11 </a:t>
            </a:r>
            <a:r>
              <a:rPr lang="uk-UA" dirty="0" smtClean="0"/>
              <a:t>Точити </a:t>
            </a:r>
            <a:r>
              <a:rPr lang="uk-UA" dirty="0"/>
              <a:t>фаску 1,5*45 на шестиграннику</a:t>
            </a:r>
          </a:p>
          <a:p>
            <a:r>
              <a:rPr lang="uk-UA" dirty="0" smtClean="0"/>
              <a:t>12 Точити канавку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813459"/>
            <a:ext cx="4813242" cy="167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6" descr="&amp;Kcy;&amp;acy;&amp;rcy;&amp;tcy;&amp;icy;&amp;ncy;&amp;kcy;&amp;icy; &amp;pcy;&amp;ocy; &amp;zcy;&amp;acy;&amp;pcy;&amp;rcy;&amp;ocy;&amp;scy;&amp;ucy; &amp;gcy;&amp;acy;&amp;jcy;&amp;kcy;&amp;acy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8" descr="&amp;Kcy;&amp;acy;&amp;rcy;&amp;tcy;&amp;icy;&amp;ncy;&amp;kcy;&amp;icy; &amp;pcy;&amp;ocy; &amp;zcy;&amp;acy;&amp;pcy;&amp;rcy;&amp;ocy;&amp;scy;&amp;ucy; &amp;gcy;&amp;acy;&amp;jcy;&amp;kcy;&amp;acy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4" name="Picture 10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26640"/>
            <a:ext cx="4021115" cy="2444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370" y="4660278"/>
            <a:ext cx="5378093" cy="2193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00" y="187674"/>
            <a:ext cx="3819525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813459"/>
            <a:ext cx="2819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660278"/>
            <a:ext cx="2967818" cy="179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687" y="177023"/>
            <a:ext cx="4139505" cy="204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40" y="150688"/>
            <a:ext cx="2525959" cy="191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031" y="4417330"/>
            <a:ext cx="4515161" cy="198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087" y="2374421"/>
            <a:ext cx="3245605" cy="190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40" y="2348880"/>
            <a:ext cx="4136898" cy="2068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40" y="4725144"/>
            <a:ext cx="2885297" cy="2026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75" y="134515"/>
            <a:ext cx="3198834" cy="1522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81128"/>
            <a:ext cx="2628324" cy="2111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432" y="134515"/>
            <a:ext cx="3148697" cy="169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4951" y="224522"/>
            <a:ext cx="2283401" cy="137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79" y="3836617"/>
            <a:ext cx="4591460" cy="2855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084" y="1819414"/>
            <a:ext cx="4212041" cy="267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53747"/>
            <a:ext cx="2779729" cy="155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88"/>
            <a:ext cx="9194609" cy="6986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7544" y="476672"/>
            <a:ext cx="828092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Опитування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5.1 </a:t>
            </a:r>
            <a:r>
              <a:rPr lang="uk-UA" dirty="0"/>
              <a:t>Скільки нам знадобилося переходів для виготовлення деталі «гайка»? </a:t>
            </a:r>
          </a:p>
          <a:p>
            <a:r>
              <a:rPr lang="uk-UA" dirty="0"/>
              <a:t>5.2 Свердло підбирається за кресленням деталі «гайка»?</a:t>
            </a:r>
          </a:p>
          <a:p>
            <a:r>
              <a:rPr lang="uk-UA" dirty="0"/>
              <a:t>5.3 Які заготовки використовуються для виготовлення деталі «гайка»?</a:t>
            </a:r>
          </a:p>
          <a:p>
            <a:r>
              <a:rPr lang="uk-UA" dirty="0"/>
              <a:t>5.4 Від чого залежить вибір заготовки виготовлення деталі «гайка»?</a:t>
            </a:r>
          </a:p>
          <a:p>
            <a:r>
              <a:rPr lang="uk-UA" dirty="0"/>
              <a:t>5.5  Як зрозуміти вислів «стандартизована деталь»?</a:t>
            </a:r>
          </a:p>
          <a:p>
            <a:r>
              <a:rPr lang="uk-UA" dirty="0"/>
              <a:t>5.6 Гайки являються стандартизованими деталями?</a:t>
            </a:r>
          </a:p>
          <a:p>
            <a:r>
              <a:rPr lang="uk-UA" dirty="0"/>
              <a:t>5.7 Які основні параметри гайок?</a:t>
            </a:r>
          </a:p>
          <a:p>
            <a:r>
              <a:rPr lang="uk-UA" dirty="0"/>
              <a:t>5.8 Які існують види гайок?</a:t>
            </a:r>
          </a:p>
          <a:p>
            <a:r>
              <a:rPr lang="uk-UA" dirty="0"/>
              <a:t>5.9 Може бути гайка без різьби</a:t>
            </a:r>
            <a:r>
              <a:rPr lang="uk-UA" dirty="0" smtClean="0"/>
              <a:t>?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6406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&amp;Kcy;&amp;acy;&amp;rcy;&amp;tcy;&amp;icy;&amp;ncy;&amp;kcy;&amp;icy; &amp;pcy;&amp;ocy; &amp;zcy;&amp;acy;&amp;pcy;&amp;rcy;&amp;ocy;&amp;scy;&amp;ucy; &amp;dcy;&amp;yacy;&amp;kcy;&amp;ucy;&amp;yucy; &amp;zcy;&amp;acy; &amp;ucy;&amp;vcy;&amp;acy;&amp;gcy;&amp;u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77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558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906" y="0"/>
            <a:ext cx="917321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116632"/>
            <a:ext cx="1512168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 smtClean="0"/>
              <a:t>Відповідь:</a:t>
            </a:r>
          </a:p>
          <a:p>
            <a:r>
              <a:rPr lang="uk-UA" dirty="0" smtClean="0"/>
              <a:t>1 - 8</a:t>
            </a:r>
          </a:p>
          <a:p>
            <a:r>
              <a:rPr lang="uk-UA" dirty="0" smtClean="0"/>
              <a:t>2 - 6</a:t>
            </a:r>
          </a:p>
          <a:p>
            <a:r>
              <a:rPr lang="uk-UA" dirty="0" smtClean="0"/>
              <a:t>3 - 9</a:t>
            </a:r>
          </a:p>
          <a:p>
            <a:r>
              <a:rPr lang="uk-UA" dirty="0" smtClean="0"/>
              <a:t>4 - 1</a:t>
            </a:r>
          </a:p>
          <a:p>
            <a:r>
              <a:rPr lang="uk-UA" dirty="0" smtClean="0"/>
              <a:t>5- 7</a:t>
            </a:r>
          </a:p>
          <a:p>
            <a:r>
              <a:rPr lang="uk-UA" dirty="0" smtClean="0"/>
              <a:t>6 – 11(3)</a:t>
            </a:r>
          </a:p>
          <a:p>
            <a:r>
              <a:rPr lang="uk-UA" dirty="0" smtClean="0"/>
              <a:t>7 - 2</a:t>
            </a:r>
          </a:p>
          <a:p>
            <a:r>
              <a:rPr lang="uk-UA" dirty="0" smtClean="0"/>
              <a:t>8 - 5</a:t>
            </a:r>
          </a:p>
          <a:p>
            <a:r>
              <a:rPr lang="uk-UA" dirty="0" smtClean="0"/>
              <a:t>9 - 4</a:t>
            </a:r>
          </a:p>
          <a:p>
            <a:r>
              <a:rPr lang="uk-UA" dirty="0" smtClean="0"/>
              <a:t>10 – 3(11)</a:t>
            </a:r>
          </a:p>
          <a:p>
            <a:r>
              <a:rPr lang="uk-UA" dirty="0" smtClean="0"/>
              <a:t>11</a:t>
            </a:r>
          </a:p>
          <a:p>
            <a:r>
              <a:rPr lang="uk-UA" dirty="0" smtClean="0"/>
              <a:t>12</a:t>
            </a:r>
          </a:p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53217" y="3244334"/>
            <a:ext cx="2904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/>
              <a:t>  </a:t>
            </a:r>
          </a:p>
          <a:p>
            <a:endParaRPr lang="uk-UA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3" y="141494"/>
            <a:ext cx="4195629" cy="256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28650" y="2887682"/>
            <a:ext cx="7128792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dirty="0"/>
              <a:t>1  Точити циліндр до діаметра 8 на довжину 3</a:t>
            </a:r>
          </a:p>
          <a:p>
            <a:r>
              <a:rPr lang="uk-UA" dirty="0"/>
              <a:t>2  Нарізати різьбу М10 на довжину 40</a:t>
            </a:r>
          </a:p>
          <a:p>
            <a:r>
              <a:rPr lang="uk-UA" dirty="0"/>
              <a:t>3  Точити фаску 1,5*45 на шестиграннику</a:t>
            </a:r>
          </a:p>
          <a:p>
            <a:r>
              <a:rPr lang="uk-UA" dirty="0"/>
              <a:t>4  Підрізати торець витримуючи довжину деталі</a:t>
            </a:r>
          </a:p>
          <a:p>
            <a:r>
              <a:rPr lang="uk-UA" dirty="0"/>
              <a:t>5  Відрізати деталь</a:t>
            </a:r>
          </a:p>
          <a:p>
            <a:r>
              <a:rPr lang="uk-UA" dirty="0"/>
              <a:t>6  Точити циліндр до діаметра 10 на довжину 40</a:t>
            </a:r>
          </a:p>
          <a:p>
            <a:r>
              <a:rPr lang="uk-UA" dirty="0"/>
              <a:t>7  Точити фаску 1,5*45 на діаметрі 9,9 </a:t>
            </a:r>
          </a:p>
          <a:p>
            <a:r>
              <a:rPr lang="uk-UA" dirty="0"/>
              <a:t>8  Установити і закріпити заготовку в трикулачковий </a:t>
            </a:r>
          </a:p>
          <a:p>
            <a:r>
              <a:rPr lang="uk-UA" dirty="0"/>
              <a:t>самоцентрувальний </a:t>
            </a:r>
            <a:r>
              <a:rPr lang="uk-UA" dirty="0" smtClean="0"/>
              <a:t>патрон. </a:t>
            </a:r>
            <a:r>
              <a:rPr lang="uk-UA" dirty="0"/>
              <a:t>Підрізати торець</a:t>
            </a:r>
          </a:p>
          <a:p>
            <a:pPr marL="342900" indent="-342900">
              <a:buAutoNum type="arabicPlain" startAt="9"/>
            </a:pPr>
            <a:r>
              <a:rPr lang="uk-UA" dirty="0"/>
              <a:t>Точити циліндр під різьбу до діаметра </a:t>
            </a:r>
            <a:r>
              <a:rPr lang="uk-UA" dirty="0" smtClean="0"/>
              <a:t>9,9</a:t>
            </a:r>
            <a:r>
              <a:rPr lang="uk-UA" dirty="0"/>
              <a:t>(визначається за довідником) </a:t>
            </a:r>
            <a:r>
              <a:rPr lang="uk-UA" dirty="0" smtClean="0"/>
              <a:t> </a:t>
            </a:r>
            <a:r>
              <a:rPr lang="uk-UA" dirty="0"/>
              <a:t>на довжину 40</a:t>
            </a:r>
            <a:endParaRPr lang="en-US" dirty="0"/>
          </a:p>
          <a:p>
            <a:pPr marL="342900" indent="-342900">
              <a:buAutoNum type="arabicPlain" startAt="9"/>
            </a:pPr>
            <a:r>
              <a:rPr lang="uk-UA" dirty="0"/>
              <a:t>Зацентрувати торець</a:t>
            </a:r>
            <a:endParaRPr lang="en-US" dirty="0"/>
          </a:p>
          <a:p>
            <a:r>
              <a:rPr lang="uk-UA" dirty="0"/>
              <a:t>11 Точити фаску 1,5*45 на шестиграннику</a:t>
            </a:r>
          </a:p>
          <a:p>
            <a:r>
              <a:rPr lang="uk-UA" dirty="0"/>
              <a:t>12 Точити канавку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2" y="116632"/>
            <a:ext cx="8856984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ТЕМА УРОКУ  № 41: Послідовність обробки деталей типу гайки. Вибір способу та послідовність обробки окремих поверхонь</a:t>
            </a:r>
          </a:p>
        </p:txBody>
      </p:sp>
      <p:pic>
        <p:nvPicPr>
          <p:cNvPr id="6" name="Рисунок 5" descr="&amp;Kcy;&amp;acy;&amp;rcy;&amp;tcy;&amp;icy;&amp;ncy;&amp;kcy;&amp;icy; &amp;pcy;&amp;ocy; &amp;zcy;&amp;acy;&amp;pcy;&amp;rcy;&amp;ocy;&amp;scy;&amp;ucy; &amp;vcy;&amp;icy;&amp;gcy;&amp;ocy;&amp;tcy;&amp;ocy;&amp;vcy;&amp;lcy;&amp;iecy;&amp;ncy;&amp;ncy;&amp;yacy; &amp;gcy;&amp;acy;&amp;jcy;&amp;kcy;&amp;icy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66" y="3429000"/>
            <a:ext cx="3474929" cy="316835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&amp;Kcy;&amp;acy;&amp;rcy;&amp;tcy;&amp;icy;&amp;ncy;&amp;kcy;&amp;icy; &amp;pcy;&amp;ocy; &amp;zcy;&amp;acy;&amp;pcy;&amp;rcy;&amp;ocy;&amp;scy;&amp;ucy; &amp;ocy;&amp;bcy;&amp;rcy;&amp;ocy;&amp;bcy;&amp;kcy;&amp;acy; &amp;gcy;&amp;acy;&amp;jcy;&amp;kcy;&amp;icy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80728"/>
            <a:ext cx="3120923" cy="234895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&amp;Kcy;&amp;acy;&amp;rcy;&amp;tcy;&amp;icy;&amp;ncy;&amp;kcy;&amp;icy; &amp;pcy;&amp;ocy; &amp;zcy;&amp;acy;&amp;pcy;&amp;rcy;&amp;ocy;&amp;scy;&amp;ucy; &amp;vcy;&amp;icy;&amp;gcy;&amp;ocy;&amp;tcy;&amp;ocy;&amp;vcy;&amp;lcy;&amp;iecy;&amp;ncy;&amp;ncy;&amp;yacy; &amp;gcy;&amp;acy;&amp;jcy;&amp;kcy;&amp;icy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73016"/>
            <a:ext cx="3472213" cy="3024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&amp;Kcy;&amp;acy;&amp;rcy;&amp;tcy;&amp;icy;&amp;ncy;&amp;kcy;&amp;icy; &amp;pcy;&amp;ocy; &amp;zcy;&amp;acy;&amp;pcy;&amp;rcy;&amp;ocy;&amp;scy;&amp;ucy; &amp;ocy;&amp;bcy;&amp;rcy;&amp;ocy;&amp;bcy;&amp;kcy;&amp;acy; &amp;gcy;&amp;acy;&amp;jcy;&amp;kcy;&amp;icy;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8" y="1196753"/>
            <a:ext cx="2470150" cy="18522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&amp;Kcy;&amp;acy;&amp;rcy;&amp;tcy;&amp;icy;&amp;ncy;&amp;kcy;&amp;icy; &amp;pcy;&amp;ocy; &amp;zcy;&amp;acy;&amp;pcy;&amp;rcy;&amp;ocy;&amp;scy;&amp;ucy; &amp;ocy;&amp;bcy;&amp;rcy;&amp;ocy;&amp;bcy;&amp;kcy;&amp;acy; &amp;gcy;&amp;acy;&amp;jcy;&amp;kcy;&amp;icy;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095" y="4202198"/>
            <a:ext cx="1899025" cy="1603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&amp;Kcy;&amp;acy;&amp;rcy;&amp;tcy;&amp;icy;&amp;ncy;&amp;kcy;&amp;icy; &amp;pcy;&amp;ocy; &amp;zcy;&amp;acy;&amp;pcy;&amp;rcy;&amp;ocy;&amp;scy;&amp;ucy; &amp;ocy;&amp;bcy;&amp;rcy;&amp;ocy;&amp;bcy;&amp;kcy;&amp;acy; &amp;gcy;&amp;acy;&amp;jcy;&amp;kcy;&amp;icy;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946" y="1628800"/>
            <a:ext cx="2736304" cy="18730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357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60648"/>
            <a:ext cx="8712968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b="1" dirty="0"/>
              <a:t>Гайка </a:t>
            </a:r>
            <a:r>
              <a:rPr lang="uk-UA" dirty="0"/>
              <a:t>— кріпильний виріб з , </a:t>
            </a:r>
            <a:r>
              <a:rPr lang="uk-UA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різьбовим</a:t>
            </a:r>
            <a:r>
              <a:rPr lang="uk-UA" dirty="0"/>
              <a:t> отвором і конструктивним елементом для прикладення </a:t>
            </a:r>
            <a:r>
              <a:rPr lang="uk-UA" u="sng" dirty="0">
                <a:hlinkClick r:id="rId3" tooltip="Крутний момент"/>
              </a:rPr>
              <a:t>крутного моменту</a:t>
            </a:r>
            <a:r>
              <a:rPr lang="uk-UA" dirty="0"/>
              <a:t>. Застосовується в </a:t>
            </a:r>
            <a:r>
              <a:rPr lang="uk-UA" dirty="0">
                <a:hlinkClick r:id="rId4" tooltip="Болт"/>
              </a:rPr>
              <a:t>болтових</a:t>
            </a:r>
            <a:r>
              <a:rPr lang="uk-UA" dirty="0"/>
              <a:t> і </a:t>
            </a:r>
            <a:r>
              <a:rPr lang="uk-UA" dirty="0">
                <a:hlinkClick r:id="rId5" tooltip="Шпилька (деталь)"/>
              </a:rPr>
              <a:t>шпилькових</a:t>
            </a:r>
            <a:r>
              <a:rPr lang="uk-UA" dirty="0"/>
              <a:t> з'єднаннях, часто у поєднанні з </a:t>
            </a:r>
            <a:r>
              <a:rPr lang="uk-UA" dirty="0">
                <a:hlinkClick r:id="rId6" tooltip="Шайба (деталь)"/>
              </a:rPr>
              <a:t>шайбою</a:t>
            </a:r>
            <a:r>
              <a:rPr lang="uk-UA" dirty="0"/>
              <a:t>.</a:t>
            </a:r>
          </a:p>
        </p:txBody>
      </p:sp>
      <p:pic>
        <p:nvPicPr>
          <p:cNvPr id="4" name="Рисунок 3" descr="https://upload.wikimedia.org/wikipedia/commons/d/d4/Nut-different_types_drawing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49" y="1492882"/>
            <a:ext cx="8501836" cy="208013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55105" y="3868238"/>
            <a:ext cx="8640960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dirty="0"/>
              <a:t>Основні види гайок: a) шестигранна; b) </a:t>
            </a:r>
            <a:r>
              <a:rPr lang="uk-UA" dirty="0" err="1"/>
              <a:t>корончаста</a:t>
            </a:r>
            <a:r>
              <a:rPr lang="uk-UA" dirty="0"/>
              <a:t>; c) квадратна; e) кругла з отворами на боковій поверхні; f) кругла з шліцами; g) гайка-баранець; h) кругла з </a:t>
            </a:r>
            <a:r>
              <a:rPr lang="uk-UA" dirty="0" smtClean="0"/>
              <a:t>рифленою поверхнею</a:t>
            </a:r>
            <a:endParaRPr lang="uk-UA" dirty="0"/>
          </a:p>
        </p:txBody>
      </p:sp>
      <p:pic>
        <p:nvPicPr>
          <p:cNvPr id="6" name="Рисунок 5" descr="&amp;Kcy;&amp;acy;&amp;rcy;&amp;tcy;&amp;icy;&amp;ncy;&amp;kcy;&amp;icy; &amp;pcy;&amp;ocy; &amp;zcy;&amp;acy;&amp;pcy;&amp;rcy;&amp;ocy;&amp;scy;&amp;ucy; &amp;vcy;&amp;icy;&amp;gcy;&amp;ocy;&amp;tcy;&amp;ocy;&amp;vcy;&amp;lcy;&amp;iecy;&amp;ncy;&amp;ncy;&amp;yacy; &amp;gcy;&amp;acy;&amp;jcy;&amp;kcy;&amp;icy;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92143"/>
            <a:ext cx="1720382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&amp;Kcy;&amp;acy;&amp;rcy;&amp;tcy;&amp;icy;&amp;ncy;&amp;kcy;&amp;icy; &amp;pcy;&amp;ocy; &amp;zcy;&amp;acy;&amp;pcy;&amp;rcy;&amp;ocy;&amp;scy;&amp;ucy; &amp;vcy;&amp;icy;&amp;gcy;&amp;ocy;&amp;tcy;&amp;ocy;&amp;vcy;&amp;lcy;&amp;iecy;&amp;ncy;&amp;ncy;&amp;yacy; &amp;gcy;&amp;acy;&amp;jcy;&amp;kcy;&amp;icy;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703" y="4678427"/>
            <a:ext cx="2282793" cy="2011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595" y="4934319"/>
            <a:ext cx="2363108" cy="152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870584"/>
            <a:ext cx="1801004" cy="1899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31" y="116632"/>
            <a:ext cx="344719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050" y="73028"/>
            <a:ext cx="2440285" cy="2788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348880"/>
            <a:ext cx="6192073" cy="428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452632"/>
              </p:ext>
            </p:extLst>
          </p:nvPr>
        </p:nvGraphicFramePr>
        <p:xfrm>
          <a:off x="323528" y="260648"/>
          <a:ext cx="8229600" cy="1357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Клас міцності гайок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Напруження від навантаження випробування, МПа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Марка сталі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Ст3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800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20;35;45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1000</a:t>
                      </a:r>
                      <a:endParaRPr lang="uk-UA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35Х; 38ХА</a:t>
                      </a:r>
                      <a:endParaRPr lang="uk-U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280443"/>
              </p:ext>
            </p:extLst>
          </p:nvPr>
        </p:nvGraphicFramePr>
        <p:xfrm>
          <a:off x="172133" y="4437112"/>
          <a:ext cx="8229595" cy="1264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Ø d Діаметр нарізі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M3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M4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M5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M6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M7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M8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M12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M14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M16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Розмір під ключ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5.5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7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8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11/12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13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15/17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17/19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19/22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21/24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1776008"/>
            <a:ext cx="8496944" cy="23698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dirty="0"/>
              <a:t>Основними параметрами, за якими вибираються гайки є: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величина діаметра внутрішнього отвору;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крок різьби;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висота;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марка сталі;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тип покриття (наприклад Zn — оцинкована);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клас міцності;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розмір під ключ.</a:t>
            </a:r>
            <a:endParaRPr kumimoji="0" lang="uk-UA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Найуживаніші співвідношення діаметра різьби гайки і розміру під ключ наведено у 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таблиці. 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29" y="5817540"/>
            <a:ext cx="8757493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uk-UA" dirty="0"/>
              <a:t>Умовне позначення, гайки, наприклад, із номінальним діаметром різьби d = 12 мм, малим кроком р = 1,25 мм та класом міцності 6 записують: Гайка М12 x 1,25.6 ГОСТ 5927 — 70.</a:t>
            </a:r>
          </a:p>
        </p:txBody>
      </p:sp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2109" y="118238"/>
            <a:ext cx="446449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dirty="0"/>
              <a:t>Послідовність обробки деталі «гайка» </a:t>
            </a:r>
            <a:endParaRPr lang="uk-UA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5" y="620688"/>
            <a:ext cx="3676208" cy="2953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 descr="&amp;Kcy;&amp;acy;&amp;rcy;&amp;tcy;&amp;icy;&amp;ncy;&amp;kcy;&amp;icy; &amp;pcy;&amp;ocy; &amp;zcy;&amp;acy;&amp;pcy;&amp;rcy;&amp;ocy;&amp;scy;&amp;ucy; &amp;vcy;&amp;icy;&amp;gcy;&amp;ocy;&amp;tcy;&amp;ocy;&amp;vcy;&amp;lcy;&amp;iecy;&amp;ncy;&amp;ncy;&amp;yacy; &amp;gcy;&amp;acy;&amp;jcy;&amp;kcy;&amp;icy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476" y="132175"/>
            <a:ext cx="2456056" cy="145339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50664" y="3707798"/>
            <a:ext cx="3887154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uk-UA" dirty="0"/>
              <a:t>Партія деталей -10шт.  Верстат 16К20.</a:t>
            </a:r>
          </a:p>
        </p:txBody>
      </p:sp>
      <p:pic>
        <p:nvPicPr>
          <p:cNvPr id="2050" name="Picture 2" descr="&amp;Kcy;&amp;acy;&amp;rcy;&amp;tcy;&amp;icy;&amp;ncy;&amp;kcy;&amp;icy; &amp;pcy;&amp;ocy; &amp;zcy;&amp;acy;&amp;pcy;&amp;rcy;&amp;ocy;&amp;scy;&amp;ucy; &amp;gcy;&amp;acy;&amp;jcy;&amp;kcy;&amp;acy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75200"/>
            <a:ext cx="3631734" cy="236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037539"/>
              </p:ext>
            </p:extLst>
          </p:nvPr>
        </p:nvGraphicFramePr>
        <p:xfrm>
          <a:off x="554157" y="4365104"/>
          <a:ext cx="8064896" cy="219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018"/>
                <a:gridCol w="4015749"/>
                <a:gridCol w="1631349"/>
                <a:gridCol w="1564780"/>
              </a:tblGrid>
              <a:tr h="2965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№ переходу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Найменування переходу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Різальний інструмент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Вимірювальний інструмент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9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" name="Рисунок 9" descr="&amp;Kcy;&amp;acy;&amp;rcy;&amp;tcy;&amp;icy;&amp;ncy;&amp;kcy;&amp;icy; &amp;pcy;&amp;ocy; &amp;zcy;&amp;acy;&amp;pcy;&amp;rcy;&amp;ocy;&amp;scy;&amp;ucy; &amp;ocy;&amp;bcy;&amp;rcy;&amp;ocy;&amp;bcy;&amp;kcy;&amp;acy; &amp;gcy;&amp;acy;&amp;jcy;&amp;kcy;&amp;icy;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6620" y="263041"/>
            <a:ext cx="1517868" cy="1542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059832" y="128096"/>
            <a:ext cx="5943803" cy="66018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 smtClean="0"/>
              <a:t>    Точити </a:t>
            </a:r>
            <a:r>
              <a:rPr lang="uk-UA" dirty="0"/>
              <a:t>циліндр до діаметра 17 на довжину 8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Центрувати </a:t>
            </a:r>
            <a:r>
              <a:rPr lang="uk-UA" dirty="0"/>
              <a:t>торцеву </a:t>
            </a:r>
            <a:r>
              <a:rPr lang="uk-UA" dirty="0" smtClean="0"/>
              <a:t>поверхню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Точити </a:t>
            </a:r>
            <a:r>
              <a:rPr lang="uk-UA" dirty="0"/>
              <a:t>фаску 1*45 на діаметрі </a:t>
            </a:r>
            <a:r>
              <a:rPr lang="uk-UA" dirty="0" smtClean="0"/>
              <a:t>17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dirty="0" smtClean="0"/>
              <a:t>    Установити </a:t>
            </a:r>
            <a:r>
              <a:rPr lang="uk-UA" dirty="0"/>
              <a:t>і закріпити заготовку в трикулачковий самоцентрувальний патрон. Підрізати </a:t>
            </a:r>
            <a:r>
              <a:rPr lang="uk-UA" dirty="0" smtClean="0"/>
              <a:t>торець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dirty="0" smtClean="0"/>
              <a:t>    Точити </a:t>
            </a:r>
            <a:r>
              <a:rPr lang="uk-UA" dirty="0"/>
              <a:t>фаску 1*45 на діаметрі 8,5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Свердлити </a:t>
            </a:r>
            <a:r>
              <a:rPr lang="uk-UA" dirty="0"/>
              <a:t>до діаметра 8,5(визначається за довідником) під різьбу М10*1,5 на довжину </a:t>
            </a:r>
            <a:r>
              <a:rPr lang="uk-UA" dirty="0" smtClean="0"/>
              <a:t>8+3=11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 Нарізати </a:t>
            </a:r>
            <a:r>
              <a:rPr lang="uk-UA" dirty="0"/>
              <a:t>наскрізну різьбу М10*1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Зняти заготовку</a:t>
            </a:r>
            <a:endParaRPr lang="uk-UA" dirty="0"/>
          </a:p>
          <a:p>
            <a:pPr>
              <a:lnSpc>
                <a:spcPct val="150000"/>
              </a:lnSpc>
            </a:pPr>
            <a:r>
              <a:rPr lang="uk-UA" dirty="0" smtClean="0"/>
              <a:t>     Відрізати </a:t>
            </a:r>
            <a:r>
              <a:rPr lang="uk-UA" dirty="0"/>
              <a:t>заготовку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 Установити </a:t>
            </a:r>
            <a:r>
              <a:rPr lang="uk-UA" dirty="0"/>
              <a:t>і закріпити заготовку в трикулачковий самоцентрувальний патрон. Точити фаску 1*45 на діаметрі 8,5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     Точити </a:t>
            </a:r>
            <a:r>
              <a:rPr lang="uk-UA" dirty="0"/>
              <a:t>фаску 1*45 на діаметрі 17</a:t>
            </a:r>
          </a:p>
          <a:p>
            <a:endParaRPr lang="uk-U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5040"/>
            <a:ext cx="2668096" cy="2143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584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Pcy;&amp;ocy;&amp;khcy;&amp;ocy;&amp;zhcy;&amp;iecy;&amp;iecy; &amp;icy;&amp;zcy;&amp;ocy;&amp;bcy;&amp;rcy;&amp;acy;&amp;zhcy;&amp;iecy;&amp;ncy;&amp;icy;&amp;ie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51033"/>
              </p:ext>
            </p:extLst>
          </p:nvPr>
        </p:nvGraphicFramePr>
        <p:xfrm>
          <a:off x="539552" y="159721"/>
          <a:ext cx="7704855" cy="6538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824"/>
                <a:gridCol w="4250752"/>
                <a:gridCol w="1025355"/>
                <a:gridCol w="1494924"/>
              </a:tblGrid>
              <a:tr h="705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№ переходу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Найменування переходу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Різальний інструмент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Вимірювальний інструмент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9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Установити і закріпити заготовку в трикулачковий самоцентрувальний патрон. Підрізати торець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3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Точити циліндр до діаметра 17 на довжину 8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Центрувати торцеву поверхню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3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Свердлити до діаметра </a:t>
                      </a:r>
                      <a:r>
                        <a:rPr lang="uk-UA" sz="1800" dirty="0" smtClean="0">
                          <a:effectLst/>
                        </a:rPr>
                        <a:t>8,5(визначається за довідником) </a:t>
                      </a:r>
                      <a:r>
                        <a:rPr lang="uk-UA" sz="1800" dirty="0">
                          <a:effectLst/>
                        </a:rPr>
                        <a:t>під різьбу М10*1,5 на довжину 8+3=11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5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Точити фаску 1*45 на діаметрі 8,5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Точити фаску 1*45 на діаметрі 17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7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Відрізати заготовку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78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8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Установити і закріпити заготовку в трикулачковий самоцентрувальний патрон. Точити фаску 1*45 на діаметрі 8,5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9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9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Точити фаску 1*45 на діаметрі 17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39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10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Нарізати наскрізну різьбу М10*1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Зняти заготовку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2162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660</Words>
  <Application>Microsoft Office PowerPoint</Application>
  <PresentationFormat>Экран (4:3)</PresentationFormat>
  <Paragraphs>206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30</cp:revision>
  <dcterms:created xsi:type="dcterms:W3CDTF">2016-11-18T13:42:20Z</dcterms:created>
  <dcterms:modified xsi:type="dcterms:W3CDTF">2016-11-21T11:05:06Z</dcterms:modified>
</cp:coreProperties>
</file>